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Average"/>
      <p:regular r:id="rId29"/>
    </p:embeddedFont>
    <p:embeddedFont>
      <p:font typeface="Oswald"/>
      <p:regular r:id="rId30"/>
      <p:bold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verage-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swald-bold.fntdata"/><Relationship Id="rId30" Type="http://schemas.openxmlformats.org/officeDocument/2006/relationships/font" Target="fonts/Oswald-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g>
</file>

<file path=ppt/media/image5.png>
</file>

<file path=ppt/media/image6.png>
</file>

<file path=ppt/media/image7.jp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 Slide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a6828aead0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a6828aead0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a8bffe70e9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a8bffe70e9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ERD for database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a8bffe70e9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a8bffe70e9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Red wine dataframe joined with soil data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a8bffe70e9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a8bffe70e9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a6828aead0_2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a6828aead0_2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a8bffe70e9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a8bffe70e9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a8bffe70e9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a8bffe70e9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a8bffe70e9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a8bffe70e9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a8bffe70e9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a8bffe70e9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a8bffe70e9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a8bffe70e9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a6828aead0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a6828aead0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500">
                <a:solidFill>
                  <a:srgbClr val="CACACA"/>
                </a:solidFill>
                <a:latin typeface="Average"/>
                <a:ea typeface="Average"/>
                <a:cs typeface="Average"/>
                <a:sym typeface="Average"/>
              </a:rPr>
              <a:t>Because everyone likes wine </a:t>
            </a:r>
            <a:endParaRPr sz="1500">
              <a:solidFill>
                <a:srgbClr val="CACACA"/>
              </a:solidFill>
              <a:latin typeface="Average"/>
              <a:ea typeface="Average"/>
              <a:cs typeface="Average"/>
              <a:sym typeface="Average"/>
            </a:endParaRPr>
          </a:p>
          <a:p>
            <a:pPr indent="0" lvl="0" marL="0" rtl="0" algn="l">
              <a:lnSpc>
                <a:spcPct val="115000"/>
              </a:lnSpc>
              <a:spcBef>
                <a:spcPts val="1600"/>
              </a:spcBef>
              <a:spcAft>
                <a:spcPts val="0"/>
              </a:spcAft>
              <a:buClr>
                <a:schemeClr val="dk1"/>
              </a:buClr>
              <a:buSzPts val="1100"/>
              <a:buFont typeface="Arial"/>
              <a:buNone/>
            </a:pPr>
            <a:r>
              <a:rPr lang="en" sz="1500">
                <a:solidFill>
                  <a:srgbClr val="CACACA"/>
                </a:solidFill>
                <a:latin typeface="Average"/>
                <a:ea typeface="Average"/>
                <a:cs typeface="Average"/>
                <a:sym typeface="Average"/>
              </a:rPr>
              <a:t>Lots of historical data to pull wine qualities by appellation for red and white wine</a:t>
            </a:r>
            <a:endParaRPr sz="1500">
              <a:solidFill>
                <a:srgbClr val="CACACA"/>
              </a:solidFill>
              <a:latin typeface="Average"/>
              <a:ea typeface="Average"/>
              <a:cs typeface="Average"/>
              <a:sym typeface="Average"/>
            </a:endParaRPr>
          </a:p>
          <a:p>
            <a:pPr indent="0" lvl="0" marL="0" rtl="0" algn="l">
              <a:lnSpc>
                <a:spcPct val="115000"/>
              </a:lnSpc>
              <a:spcBef>
                <a:spcPts val="1600"/>
              </a:spcBef>
              <a:spcAft>
                <a:spcPts val="1600"/>
              </a:spcAft>
              <a:buClr>
                <a:schemeClr val="dk1"/>
              </a:buClr>
              <a:buSzPts val="1100"/>
              <a:buFont typeface="Arial"/>
              <a:buNone/>
            </a:pPr>
            <a:r>
              <a:rPr lang="en" sz="1500">
                <a:solidFill>
                  <a:srgbClr val="CACACA"/>
                </a:solidFill>
                <a:latin typeface="Average"/>
                <a:ea typeface="Average"/>
                <a:cs typeface="Average"/>
                <a:sym typeface="Average"/>
              </a:rPr>
              <a:t>Weather and soil data also available by appellation to be able to tie all three together for model predictions</a:t>
            </a:r>
            <a:r>
              <a:rPr lang="en" sz="2200">
                <a:solidFill>
                  <a:srgbClr val="CACACA"/>
                </a:solidFill>
                <a:latin typeface="Average"/>
                <a:ea typeface="Average"/>
                <a:cs typeface="Average"/>
                <a:sym typeface="Average"/>
              </a:rPr>
              <a:t>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a8bffe70e9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a8bffe70e9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a6828aead0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a6828aead0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a6828aead0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a6828aead0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a6828aead0_2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a6828aead0_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a6828aead0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a6828aead0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a6828aead0_2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a6828aead0_2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a6828aead0_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a6828aead0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50">
                <a:solidFill>
                  <a:srgbClr val="1D1C1D"/>
                </a:solidFill>
                <a:highlight>
                  <a:srgbClr val="F8F8F8"/>
                </a:highlight>
              </a:rPr>
              <a:t>shows the requirements we need to pull data including the start date, temperature and precipitation, and the percent covered by the tools.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a8bffe70e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a8bffe70e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50">
                <a:solidFill>
                  <a:srgbClr val="1D1C1D"/>
                </a:solidFill>
                <a:highlight>
                  <a:srgbClr val="F8F8F8"/>
                </a:highlight>
              </a:rPr>
              <a:t>shows how we iterated over multiple zip codes for temp and precipitation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a8bffe70e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a8bffe70e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50">
                <a:solidFill>
                  <a:srgbClr val="1D1C1D"/>
                </a:solidFill>
                <a:highlight>
                  <a:srgbClr val="FFFFFF"/>
                </a:highlight>
              </a:rPr>
              <a:t>This is the Global Wine API and shows some of the inputs that are required for the API</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a8bffe70e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a8bffe70e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50">
                <a:solidFill>
                  <a:srgbClr val="1D1C1D"/>
                </a:solidFill>
                <a:highlight>
                  <a:srgbClr val="F8F8F8"/>
                </a:highlight>
              </a:rPr>
              <a:t>Input for soil api required lat/lon pair but not ever lat/lon was viable. This bit of code would enable if the result was null. It would move the lat/lon by a random amount of up to approx 1800 feet in either direct on both lat and lon and try grabbing a non-null value. If the resultant value was null, it would repeat, but add 10% to the random distance each iteration.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a8bffe70e9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a8bffe70e9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50">
                <a:solidFill>
                  <a:srgbClr val="1D1C1D"/>
                </a:solidFill>
                <a:highlight>
                  <a:srgbClr val="F8F8F8"/>
                </a:highlight>
              </a:rPr>
              <a:t>This code here is one example of the loop used to summarize data from 0-100cm. This reduced the data points from 61 per location to 25 by reducing 5 of the measurements to 1 on 9 of the variables. Another similar operation reduced the variables to 21 by reducing a 10th  variable. The 11th variable only had 1 measurement.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1.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9.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Wine Quality Machine Learning</a:t>
            </a:r>
            <a:endParaRPr/>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UT Data Analytics Bootcamp 2020 Group 5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Database</a:t>
            </a:r>
            <a:endParaRPr/>
          </a:p>
        </p:txBody>
      </p:sp>
      <p:sp>
        <p:nvSpPr>
          <p:cNvPr id="120" name="Google Shape;120;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Char char="●"/>
            </a:pPr>
            <a:r>
              <a:rPr lang="en" sz="3000"/>
              <a:t>We utilized Amazon AWS and PgAdmin for SQL database</a:t>
            </a:r>
            <a:endParaRPr sz="3000"/>
          </a:p>
          <a:p>
            <a:pPr indent="-419100" lvl="0" marL="457200" rtl="0" algn="l">
              <a:spcBef>
                <a:spcPts val="0"/>
              </a:spcBef>
              <a:spcAft>
                <a:spcPts val="0"/>
              </a:spcAft>
              <a:buSzPts val="3000"/>
              <a:buChar char="●"/>
            </a:pPr>
            <a:r>
              <a:rPr lang="en" sz="3000"/>
              <a:t>Created 4 tables in the database </a:t>
            </a:r>
            <a:endParaRPr sz="3000"/>
          </a:p>
          <a:p>
            <a:pPr indent="-419100" lvl="0" marL="457200" rtl="0" algn="l">
              <a:spcBef>
                <a:spcPts val="0"/>
              </a:spcBef>
              <a:spcAft>
                <a:spcPts val="0"/>
              </a:spcAft>
              <a:buSzPts val="3000"/>
              <a:buChar char="●"/>
            </a:pPr>
            <a:r>
              <a:rPr lang="en" sz="3000"/>
              <a:t>Joined red wine and white wine dataframes with the soil dataframe </a:t>
            </a:r>
            <a:endParaRPr sz="3000"/>
          </a:p>
          <a:p>
            <a:pPr indent="0" lvl="0" marL="0" rtl="0" algn="l">
              <a:spcBef>
                <a:spcPts val="1600"/>
              </a:spcBef>
              <a:spcAft>
                <a:spcPts val="0"/>
              </a:spcAft>
              <a:buNone/>
            </a:pPr>
            <a:r>
              <a:t/>
            </a:r>
            <a:endParaRPr sz="3000"/>
          </a:p>
          <a:p>
            <a:pPr indent="0" lvl="0" marL="0" rtl="0" algn="l">
              <a:spcBef>
                <a:spcPts val="16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Database - continued </a:t>
            </a:r>
            <a:endParaRPr/>
          </a:p>
        </p:txBody>
      </p:sp>
      <p:sp>
        <p:nvSpPr>
          <p:cNvPr id="126" name="Google Shape;126;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27" name="Google Shape;127;p23"/>
          <p:cNvPicPr preferRelativeResize="0"/>
          <p:nvPr/>
        </p:nvPicPr>
        <p:blipFill>
          <a:blip r:embed="rId3">
            <a:alphaModFix/>
          </a:blip>
          <a:stretch>
            <a:fillRect/>
          </a:stretch>
        </p:blipFill>
        <p:spPr>
          <a:xfrm>
            <a:off x="311700" y="1152475"/>
            <a:ext cx="8575250" cy="368577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Database - continued </a:t>
            </a:r>
            <a:endParaRPr/>
          </a:p>
        </p:txBody>
      </p:sp>
      <p:sp>
        <p:nvSpPr>
          <p:cNvPr id="133" name="Google Shape;133;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4" name="Google Shape;134;p24"/>
          <p:cNvPicPr preferRelativeResize="0"/>
          <p:nvPr/>
        </p:nvPicPr>
        <p:blipFill>
          <a:blip r:embed="rId3">
            <a:alphaModFix/>
          </a:blip>
          <a:stretch>
            <a:fillRect/>
          </a:stretch>
        </p:blipFill>
        <p:spPr>
          <a:xfrm>
            <a:off x="192800" y="1152475"/>
            <a:ext cx="8758399" cy="368577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Database - continued </a:t>
            </a:r>
            <a:endParaRPr/>
          </a:p>
        </p:txBody>
      </p:sp>
      <p:sp>
        <p:nvSpPr>
          <p:cNvPr id="140" name="Google Shape;140;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1" name="Google Shape;141;p25"/>
          <p:cNvPicPr preferRelativeResize="0"/>
          <p:nvPr/>
        </p:nvPicPr>
        <p:blipFill>
          <a:blip r:embed="rId3">
            <a:alphaModFix/>
          </a:blip>
          <a:stretch>
            <a:fillRect/>
          </a:stretch>
        </p:blipFill>
        <p:spPr>
          <a:xfrm>
            <a:off x="217125" y="1017725"/>
            <a:ext cx="8709751" cy="399102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Machine Learning - Data Preprocessing </a:t>
            </a:r>
            <a:endParaRPr/>
          </a:p>
        </p:txBody>
      </p:sp>
      <p:sp>
        <p:nvSpPr>
          <p:cNvPr id="147" name="Google Shape;147;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rgbClr val="F8F8F8"/>
              </a:buClr>
              <a:buSzPts val="1700"/>
              <a:buFont typeface="Average"/>
              <a:buChar char="●"/>
            </a:pPr>
            <a:r>
              <a:rPr lang="en" sz="1700">
                <a:solidFill>
                  <a:srgbClr val="F8F8F8"/>
                </a:solidFill>
              </a:rPr>
              <a:t>Checked for null values</a:t>
            </a:r>
            <a:endParaRPr sz="1700">
              <a:solidFill>
                <a:srgbClr val="F8F8F8"/>
              </a:solidFill>
            </a:endParaRPr>
          </a:p>
          <a:p>
            <a:pPr indent="-336550" lvl="0" marL="457200" rtl="0" algn="l">
              <a:spcBef>
                <a:spcPts val="0"/>
              </a:spcBef>
              <a:spcAft>
                <a:spcPts val="0"/>
              </a:spcAft>
              <a:buClr>
                <a:srgbClr val="F8F8F8"/>
              </a:buClr>
              <a:buSzPts val="1700"/>
              <a:buFont typeface="Average"/>
              <a:buChar char="●"/>
            </a:pPr>
            <a:r>
              <a:rPr lang="en" sz="1700">
                <a:solidFill>
                  <a:srgbClr val="F8F8F8"/>
                </a:solidFill>
              </a:rPr>
              <a:t>Checked the data types</a:t>
            </a:r>
            <a:endParaRPr sz="1700">
              <a:solidFill>
                <a:srgbClr val="F8F8F8"/>
              </a:solidFill>
            </a:endParaRPr>
          </a:p>
          <a:p>
            <a:pPr indent="-336550" lvl="0" marL="457200" rtl="0" algn="l">
              <a:spcBef>
                <a:spcPts val="0"/>
              </a:spcBef>
              <a:spcAft>
                <a:spcPts val="0"/>
              </a:spcAft>
              <a:buClr>
                <a:srgbClr val="F8F8F8"/>
              </a:buClr>
              <a:buSzPts val="1700"/>
              <a:buFont typeface="Average"/>
              <a:buChar char="●"/>
            </a:pPr>
            <a:r>
              <a:rPr lang="en" sz="1700">
                <a:solidFill>
                  <a:srgbClr val="F8F8F8"/>
                </a:solidFill>
              </a:rPr>
              <a:t>Converted the score column from float to integer and split score into good(1) which is any wine with a score &gt;= 91 and bad(0) and making it its own column "quality" to use as our target.</a:t>
            </a:r>
            <a:endParaRPr sz="1700">
              <a:solidFill>
                <a:srgbClr val="F8F8F8"/>
              </a:solidFill>
            </a:endParaRPr>
          </a:p>
          <a:p>
            <a:pPr indent="-336550" lvl="0" marL="457200" rtl="0" algn="l">
              <a:spcBef>
                <a:spcPts val="0"/>
              </a:spcBef>
              <a:spcAft>
                <a:spcPts val="0"/>
              </a:spcAft>
              <a:buClr>
                <a:srgbClr val="F8F8F8"/>
              </a:buClr>
              <a:buSzPts val="1700"/>
              <a:buFont typeface="Average"/>
              <a:buChar char="●"/>
            </a:pPr>
            <a:r>
              <a:rPr lang="en" sz="1700">
                <a:solidFill>
                  <a:srgbClr val="F8F8F8"/>
                </a:solidFill>
              </a:rPr>
              <a:t>Checked for number of unique values in each column to find out which columns required binning and binned appellation.</a:t>
            </a:r>
            <a:endParaRPr sz="1700">
              <a:solidFill>
                <a:srgbClr val="F8F8F8"/>
              </a:solidFill>
            </a:endParaRPr>
          </a:p>
          <a:p>
            <a:pPr indent="-336550" lvl="0" marL="457200" rtl="0" algn="l">
              <a:spcBef>
                <a:spcPts val="0"/>
              </a:spcBef>
              <a:spcAft>
                <a:spcPts val="0"/>
              </a:spcAft>
              <a:buClr>
                <a:srgbClr val="F8F8F8"/>
              </a:buClr>
              <a:buSzPts val="1700"/>
              <a:buFont typeface="Average"/>
              <a:buChar char="●"/>
            </a:pPr>
            <a:r>
              <a:rPr lang="en" sz="1700">
                <a:solidFill>
                  <a:srgbClr val="F8F8F8"/>
                </a:solidFill>
              </a:rPr>
              <a:t>Created the OneHotEncoder instance, Fitted the encoder and produce encoded DataFrame and renamed encoded columns.</a:t>
            </a:r>
            <a:endParaRPr sz="1700">
              <a:solidFill>
                <a:srgbClr val="F8F8F8"/>
              </a:solidFill>
            </a:endParaRPr>
          </a:p>
          <a:p>
            <a:pPr indent="-336550" lvl="0" marL="457200" rtl="0" algn="l">
              <a:spcBef>
                <a:spcPts val="0"/>
              </a:spcBef>
              <a:spcAft>
                <a:spcPts val="0"/>
              </a:spcAft>
              <a:buClr>
                <a:srgbClr val="F8F8F8"/>
              </a:buClr>
              <a:buSzPts val="1700"/>
              <a:buFont typeface="Average"/>
              <a:buChar char="●"/>
            </a:pPr>
            <a:r>
              <a:rPr lang="en" sz="1700">
                <a:solidFill>
                  <a:srgbClr val="F8F8F8"/>
                </a:solidFill>
              </a:rPr>
              <a:t>Merged one-hot encoded features and drop the originals</a:t>
            </a:r>
            <a:endParaRPr sz="1700">
              <a:solidFill>
                <a:srgbClr val="F8F8F8"/>
              </a:solidFill>
            </a:endParaRPr>
          </a:p>
          <a:p>
            <a:pPr indent="0" lvl="0" marL="0" rtl="0" algn="l">
              <a:spcBef>
                <a:spcPts val="1200"/>
              </a:spcBef>
              <a:spcAft>
                <a:spcPts val="1600"/>
              </a:spcAft>
              <a:buNone/>
            </a:pPr>
            <a:r>
              <a:t/>
            </a:r>
            <a:endParaRPr sz="2300">
              <a:solidFill>
                <a:srgbClr val="F8F8F8"/>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Machine Learning -</a:t>
            </a:r>
            <a:r>
              <a:rPr lang="en" sz="3200"/>
              <a:t> </a:t>
            </a:r>
            <a:r>
              <a:rPr lang="en" sz="2500"/>
              <a:t>Prelim Feature Engineering and Selection</a:t>
            </a:r>
            <a:endParaRPr sz="4300"/>
          </a:p>
        </p:txBody>
      </p:sp>
      <p:sp>
        <p:nvSpPr>
          <p:cNvPr id="153" name="Google Shape;153;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900">
                <a:solidFill>
                  <a:schemeClr val="dk1"/>
                </a:solidFill>
              </a:rPr>
              <a:t>Utilized the wine score to determine the quality of wine and for feature we decided to look at wine data by itself and dropping all weather and soil data columns and unnecessary columns from the wine data, wine data with weather data, wine data with soil data and wine data with weather and soil data.</a:t>
            </a:r>
            <a:endParaRPr sz="3500">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Machine Learning - Training and Test Data </a:t>
            </a:r>
            <a:endParaRPr/>
          </a:p>
        </p:txBody>
      </p:sp>
      <p:sp>
        <p:nvSpPr>
          <p:cNvPr id="159" name="Google Shape;159;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solidFill>
                  <a:srgbClr val="F8F8F8"/>
                </a:solidFill>
              </a:rPr>
              <a:t>Used sklearn train_test_split to split the dataset into random train and test subsets.</a:t>
            </a:r>
            <a:endParaRPr sz="2400">
              <a:solidFill>
                <a:srgbClr val="F8F8F8"/>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Machine Learning - Model types </a:t>
            </a:r>
            <a:endParaRPr/>
          </a:p>
        </p:txBody>
      </p:sp>
      <p:sp>
        <p:nvSpPr>
          <p:cNvPr id="165" name="Google Shape;165;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Average"/>
              <a:buChar char="●"/>
            </a:pPr>
            <a:r>
              <a:rPr lang="en" sz="1700">
                <a:solidFill>
                  <a:schemeClr val="dk1"/>
                </a:solidFill>
              </a:rPr>
              <a:t>Deep Learning Neural Network - The limitation of the model is that it requires a large amount of data and it's not easy to comprehend. The benefits of this model can solve complex problems.</a:t>
            </a:r>
            <a:endParaRPr sz="1700">
              <a:solidFill>
                <a:schemeClr val="dk1"/>
              </a:solidFill>
            </a:endParaRPr>
          </a:p>
          <a:p>
            <a:pPr indent="-336550" lvl="0" marL="457200" rtl="0" algn="l">
              <a:spcBef>
                <a:spcPts val="0"/>
              </a:spcBef>
              <a:spcAft>
                <a:spcPts val="0"/>
              </a:spcAft>
              <a:buClr>
                <a:schemeClr val="dk1"/>
              </a:buClr>
              <a:buSzPts val="1700"/>
              <a:buFont typeface="Average"/>
              <a:buChar char="●"/>
            </a:pPr>
            <a:r>
              <a:rPr lang="en" sz="1700">
                <a:solidFill>
                  <a:schemeClr val="dk1"/>
                </a:solidFill>
              </a:rPr>
              <a:t>Random Forest Classifier - The limitation is that features need to have some predictive power to work. The benefit is handling of huge amount of data, No problem of overfitting</a:t>
            </a:r>
            <a:endParaRPr sz="1700">
              <a:solidFill>
                <a:schemeClr val="dk1"/>
              </a:solidFill>
            </a:endParaRPr>
          </a:p>
          <a:p>
            <a:pPr indent="-336550" lvl="0" marL="457200" rtl="0" algn="l">
              <a:spcBef>
                <a:spcPts val="0"/>
              </a:spcBef>
              <a:spcAft>
                <a:spcPts val="0"/>
              </a:spcAft>
              <a:buClr>
                <a:schemeClr val="dk1"/>
              </a:buClr>
              <a:buSzPts val="1700"/>
              <a:buFont typeface="Average"/>
              <a:buChar char="●"/>
            </a:pPr>
            <a:r>
              <a:rPr lang="en" sz="1700">
                <a:solidFill>
                  <a:schemeClr val="dk1"/>
                </a:solidFill>
              </a:rPr>
              <a:t>Logistic Regression - The limitation of the model is that it can be easily outperformed by sturdier model like Neural Networks, also its high reliance on a proper presentation of your data. The benefits of this model are that it's easier to implement, very efficient to train and it outputs well-calibrated predicted probabilities.</a:t>
            </a:r>
            <a:endParaRPr sz="1700">
              <a:solidFill>
                <a:schemeClr val="dk1"/>
              </a:solidFill>
            </a:endParaRPr>
          </a:p>
          <a:p>
            <a:pPr indent="0" lvl="0" marL="0" rtl="0" algn="l">
              <a:spcBef>
                <a:spcPts val="1200"/>
              </a:spcBef>
              <a:spcAft>
                <a:spcPts val="1600"/>
              </a:spcAft>
              <a:buNone/>
            </a:pPr>
            <a:r>
              <a:t/>
            </a:r>
            <a:endParaRPr sz="2300">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Machine Learning - Deep Learning Neural Network </a:t>
            </a:r>
            <a:endParaRPr/>
          </a:p>
        </p:txBody>
      </p:sp>
      <p:sp>
        <p:nvSpPr>
          <p:cNvPr id="171" name="Google Shape;171;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sz="2500">
              <a:solidFill>
                <a:schemeClr val="dk1"/>
              </a:solidFill>
            </a:endParaRPr>
          </a:p>
        </p:txBody>
      </p:sp>
      <p:pic>
        <p:nvPicPr>
          <p:cNvPr id="172" name="Google Shape;172;p30"/>
          <p:cNvPicPr preferRelativeResize="0"/>
          <p:nvPr/>
        </p:nvPicPr>
        <p:blipFill>
          <a:blip r:embed="rId3">
            <a:alphaModFix/>
          </a:blip>
          <a:stretch>
            <a:fillRect/>
          </a:stretch>
        </p:blipFill>
        <p:spPr>
          <a:xfrm>
            <a:off x="348875" y="1148350"/>
            <a:ext cx="8483426" cy="1357975"/>
          </a:xfrm>
          <a:prstGeom prst="rect">
            <a:avLst/>
          </a:prstGeom>
          <a:noFill/>
          <a:ln>
            <a:noFill/>
          </a:ln>
        </p:spPr>
      </p:pic>
      <p:pic>
        <p:nvPicPr>
          <p:cNvPr id="173" name="Google Shape;173;p30"/>
          <p:cNvPicPr preferRelativeResize="0"/>
          <p:nvPr/>
        </p:nvPicPr>
        <p:blipFill>
          <a:blip r:embed="rId4">
            <a:alphaModFix/>
          </a:blip>
          <a:stretch>
            <a:fillRect/>
          </a:stretch>
        </p:blipFill>
        <p:spPr>
          <a:xfrm>
            <a:off x="311700" y="3103075"/>
            <a:ext cx="8557773" cy="14658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900"/>
              <a:t>Machine Learning - Random Forest Classifier </a:t>
            </a:r>
            <a:endParaRPr/>
          </a:p>
          <a:p>
            <a:pPr indent="0" lvl="0" marL="0" rtl="0" algn="l">
              <a:spcBef>
                <a:spcPts val="0"/>
              </a:spcBef>
              <a:spcAft>
                <a:spcPts val="0"/>
              </a:spcAft>
              <a:buNone/>
            </a:pPr>
            <a:r>
              <a:t/>
            </a:r>
            <a:endParaRPr/>
          </a:p>
        </p:txBody>
      </p:sp>
      <p:sp>
        <p:nvSpPr>
          <p:cNvPr id="179" name="Google Shape;179;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Why did we choose wine ???</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2200"/>
          </a:p>
          <a:p>
            <a:pPr indent="0" lvl="0" marL="0" rtl="0" algn="l">
              <a:spcBef>
                <a:spcPts val="1600"/>
              </a:spcBef>
              <a:spcAft>
                <a:spcPts val="0"/>
              </a:spcAft>
              <a:buNone/>
            </a:pPr>
            <a:r>
              <a:t/>
            </a:r>
            <a:endParaRPr sz="2200"/>
          </a:p>
          <a:p>
            <a:pPr indent="0" lvl="0" marL="0" rtl="0" algn="l">
              <a:spcBef>
                <a:spcPts val="1600"/>
              </a:spcBef>
              <a:spcAft>
                <a:spcPts val="1600"/>
              </a:spcAft>
              <a:buNone/>
            </a:pPr>
            <a:r>
              <a:t/>
            </a:r>
            <a:endParaRPr/>
          </a:p>
        </p:txBody>
      </p:sp>
      <p:pic>
        <p:nvPicPr>
          <p:cNvPr id="67" name="Google Shape;67;p14"/>
          <p:cNvPicPr preferRelativeResize="0"/>
          <p:nvPr/>
        </p:nvPicPr>
        <p:blipFill>
          <a:blip r:embed="rId3">
            <a:alphaModFix/>
          </a:blip>
          <a:stretch>
            <a:fillRect/>
          </a:stretch>
        </p:blipFill>
        <p:spPr>
          <a:xfrm>
            <a:off x="1203650" y="1152474"/>
            <a:ext cx="6736701" cy="354237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Machine Learning - Logistic Regression </a:t>
            </a:r>
            <a:endParaRPr/>
          </a:p>
        </p:txBody>
      </p:sp>
      <p:sp>
        <p:nvSpPr>
          <p:cNvPr id="185" name="Google Shape;185;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nalysis</a:t>
            </a:r>
            <a:endParaRPr/>
          </a:p>
        </p:txBody>
      </p:sp>
      <p:sp>
        <p:nvSpPr>
          <p:cNvPr id="191" name="Google Shape;191;p3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chemeClr val="dk1"/>
                </a:solidFill>
              </a:rPr>
              <a:t>Logistic Regression model as the best fit model for this analysis after trying multiple models and considering the structure of our data to help answer our questions. Will add more here </a:t>
            </a:r>
            <a:endParaRPr sz="2500">
              <a:solidFill>
                <a:schemeClr val="dk1"/>
              </a:solidFill>
            </a:endParaRPr>
          </a:p>
          <a:p>
            <a:pPr indent="0" lvl="0" marL="0" rtl="0" algn="l">
              <a:spcBef>
                <a:spcPts val="1600"/>
              </a:spcBef>
              <a:spcAft>
                <a:spcPts val="1600"/>
              </a:spcAft>
              <a:buNone/>
            </a:pPr>
            <a:r>
              <a:t/>
            </a:r>
            <a:endParaRPr sz="1200">
              <a:solidFill>
                <a:srgbClr val="24292E"/>
              </a:solidFill>
              <a:highlight>
                <a:srgbClr val="FFFFFF"/>
              </a:highlight>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Description of the source of data</a:t>
            </a:r>
            <a:endParaRPr/>
          </a:p>
        </p:txBody>
      </p:sp>
      <p:sp>
        <p:nvSpPr>
          <p:cNvPr id="197" name="Google Shape;197;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Wine API</a:t>
            </a:r>
            <a:r>
              <a:rPr lang="en" sz="1400"/>
              <a:t> - https://www.globalwinescore.com/api/ </a:t>
            </a:r>
            <a:endParaRPr sz="1400"/>
          </a:p>
          <a:p>
            <a:pPr indent="0" lvl="0" marL="0" rtl="0" algn="l">
              <a:spcBef>
                <a:spcPts val="1600"/>
              </a:spcBef>
              <a:spcAft>
                <a:spcPts val="0"/>
              </a:spcAft>
              <a:buNone/>
            </a:pPr>
            <a:r>
              <a:rPr b="1" lang="en" sz="1400"/>
              <a:t>Weather API </a:t>
            </a:r>
            <a:r>
              <a:rPr lang="en" sz="1400"/>
              <a:t>- https://www.ncei.noaa.gov/access/search/data-search/global-summary-of-the-year</a:t>
            </a:r>
            <a:endParaRPr sz="1400"/>
          </a:p>
          <a:p>
            <a:pPr indent="0" lvl="0" marL="0" rtl="0" algn="l">
              <a:spcBef>
                <a:spcPts val="1600"/>
              </a:spcBef>
              <a:spcAft>
                <a:spcPts val="0"/>
              </a:spcAft>
              <a:buNone/>
            </a:pPr>
            <a:r>
              <a:rPr b="1" lang="en" sz="1400"/>
              <a:t>Weather Analysis</a:t>
            </a:r>
            <a:r>
              <a:rPr lang="en" sz="1400"/>
              <a:t> - https://www.evineyardapp.com/blog/2019/01/17/climate-weather-and-vineyard-management/</a:t>
            </a:r>
            <a:endParaRPr sz="1400"/>
          </a:p>
          <a:p>
            <a:pPr indent="0" lvl="0" marL="0" rtl="0" algn="l">
              <a:spcBef>
                <a:spcPts val="1600"/>
              </a:spcBef>
              <a:spcAft>
                <a:spcPts val="0"/>
              </a:spcAft>
              <a:buNone/>
            </a:pPr>
            <a:r>
              <a:rPr lang="en" sz="1400">
                <a:solidFill>
                  <a:srgbClr val="0000FF"/>
                </a:solidFill>
              </a:rPr>
              <a:t>All data source will be adding to this slide.</a:t>
            </a:r>
            <a:endParaRPr sz="1400">
              <a:solidFill>
                <a:srgbClr val="0000FF"/>
              </a:solidFill>
            </a:endParaRPr>
          </a:p>
          <a:p>
            <a:pPr indent="0" lvl="0" marL="0" rtl="0" algn="l">
              <a:spcBef>
                <a:spcPts val="1600"/>
              </a:spcBef>
              <a:spcAft>
                <a:spcPts val="16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pic>
        <p:nvPicPr>
          <p:cNvPr id="202" name="Google Shape;202;p35"/>
          <p:cNvPicPr preferRelativeResize="0"/>
          <p:nvPr/>
        </p:nvPicPr>
        <p:blipFill>
          <a:blip r:embed="rId3">
            <a:alphaModFix/>
          </a:blip>
          <a:stretch>
            <a:fillRect/>
          </a:stretch>
        </p:blipFill>
        <p:spPr>
          <a:xfrm>
            <a:off x="991800" y="184950"/>
            <a:ext cx="7160400" cy="47736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 ???</a:t>
            </a:r>
            <a:endParaRPr/>
          </a:p>
        </p:txBody>
      </p:sp>
      <p:sp>
        <p:nvSpPr>
          <p:cNvPr id="73" name="Google Shape;73;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How does weather impact wine quality?</a:t>
            </a:r>
            <a:endParaRPr/>
          </a:p>
          <a:p>
            <a:pPr indent="-342900" lvl="0" marL="457200" rtl="0" algn="l">
              <a:spcBef>
                <a:spcPts val="0"/>
              </a:spcBef>
              <a:spcAft>
                <a:spcPts val="0"/>
              </a:spcAft>
              <a:buSzPts val="1800"/>
              <a:buAutoNum type="arabicPeriod"/>
            </a:pPr>
            <a:r>
              <a:rPr lang="en"/>
              <a:t>How does score vary by region in USA , by type ( red, white) ?</a:t>
            </a:r>
            <a:endParaRPr/>
          </a:p>
          <a:p>
            <a:pPr indent="-342900" lvl="0" marL="457200" rtl="0" algn="l">
              <a:spcBef>
                <a:spcPts val="0"/>
              </a:spcBef>
              <a:spcAft>
                <a:spcPts val="0"/>
              </a:spcAft>
              <a:buSzPts val="1800"/>
              <a:buAutoNum type="arabicPeriod"/>
            </a:pPr>
            <a:r>
              <a:rPr lang="en"/>
              <a:t>How does soil quality affect wine quality ?</a:t>
            </a:r>
            <a:endParaRPr/>
          </a:p>
          <a:p>
            <a:pPr indent="0" lvl="0" marL="45720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74" name="Google Shape;74;p15"/>
          <p:cNvPicPr preferRelativeResize="0"/>
          <p:nvPr/>
        </p:nvPicPr>
        <p:blipFill>
          <a:blip r:embed="rId3">
            <a:alphaModFix/>
          </a:blip>
          <a:stretch>
            <a:fillRect/>
          </a:stretch>
        </p:blipFill>
        <p:spPr>
          <a:xfrm>
            <a:off x="5290125" y="1863050"/>
            <a:ext cx="3337800" cy="3104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pic>
        <p:nvPicPr>
          <p:cNvPr id="79" name="Google Shape;79;p16"/>
          <p:cNvPicPr preferRelativeResize="0"/>
          <p:nvPr/>
        </p:nvPicPr>
        <p:blipFill>
          <a:blip r:embed="rId3">
            <a:alphaModFix/>
          </a:blip>
          <a:stretch>
            <a:fillRect/>
          </a:stretch>
        </p:blipFill>
        <p:spPr>
          <a:xfrm>
            <a:off x="579839" y="326150"/>
            <a:ext cx="7984325" cy="4491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Data Exploration</a:t>
            </a:r>
            <a:endParaRPr/>
          </a:p>
        </p:txBody>
      </p:sp>
      <p:sp>
        <p:nvSpPr>
          <p:cNvPr id="85" name="Google Shape;85;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86" name="Google Shape;86;p17"/>
          <p:cNvPicPr preferRelativeResize="0"/>
          <p:nvPr/>
        </p:nvPicPr>
        <p:blipFill>
          <a:blip r:embed="rId3">
            <a:alphaModFix/>
          </a:blip>
          <a:stretch>
            <a:fillRect/>
          </a:stretch>
        </p:blipFill>
        <p:spPr>
          <a:xfrm>
            <a:off x="311700" y="1017725"/>
            <a:ext cx="8674298" cy="39857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Exploration - Continued </a:t>
            </a:r>
            <a:endParaRPr/>
          </a:p>
        </p:txBody>
      </p:sp>
      <p:sp>
        <p:nvSpPr>
          <p:cNvPr id="92" name="Google Shape;92;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93" name="Google Shape;93;p18"/>
          <p:cNvPicPr preferRelativeResize="0"/>
          <p:nvPr/>
        </p:nvPicPr>
        <p:blipFill>
          <a:blip r:embed="rId3">
            <a:alphaModFix/>
          </a:blip>
          <a:stretch>
            <a:fillRect/>
          </a:stretch>
        </p:blipFill>
        <p:spPr>
          <a:xfrm>
            <a:off x="311700" y="1210525"/>
            <a:ext cx="8520601" cy="3557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Exploration - Continued </a:t>
            </a:r>
            <a:endParaRPr/>
          </a:p>
        </p:txBody>
      </p:sp>
      <p:sp>
        <p:nvSpPr>
          <p:cNvPr id="99" name="Google Shape;99;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00" name="Google Shape;100;p19"/>
          <p:cNvPicPr preferRelativeResize="0"/>
          <p:nvPr/>
        </p:nvPicPr>
        <p:blipFill>
          <a:blip r:embed="rId3">
            <a:alphaModFix/>
          </a:blip>
          <a:stretch>
            <a:fillRect/>
          </a:stretch>
        </p:blipFill>
        <p:spPr>
          <a:xfrm>
            <a:off x="311700" y="1152475"/>
            <a:ext cx="8520598" cy="37959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Exploration - Continued </a:t>
            </a:r>
            <a:endParaRPr/>
          </a:p>
        </p:txBody>
      </p:sp>
      <p:sp>
        <p:nvSpPr>
          <p:cNvPr id="106" name="Google Shape;106;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07" name="Google Shape;107;p20"/>
          <p:cNvPicPr preferRelativeResize="0"/>
          <p:nvPr/>
        </p:nvPicPr>
        <p:blipFill>
          <a:blip r:embed="rId3">
            <a:alphaModFix/>
          </a:blip>
          <a:stretch>
            <a:fillRect/>
          </a:stretch>
        </p:blipFill>
        <p:spPr>
          <a:xfrm>
            <a:off x="238700" y="1017725"/>
            <a:ext cx="8639300" cy="38480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Exploration - Continued </a:t>
            </a:r>
            <a:endParaRPr/>
          </a:p>
        </p:txBody>
      </p:sp>
      <p:sp>
        <p:nvSpPr>
          <p:cNvPr id="113" name="Google Shape;113;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14" name="Google Shape;114;p21"/>
          <p:cNvPicPr preferRelativeResize="0"/>
          <p:nvPr/>
        </p:nvPicPr>
        <p:blipFill>
          <a:blip r:embed="rId3">
            <a:alphaModFix/>
          </a:blip>
          <a:stretch>
            <a:fillRect/>
          </a:stretch>
        </p:blipFill>
        <p:spPr>
          <a:xfrm>
            <a:off x="311700" y="1055775"/>
            <a:ext cx="8593599" cy="397525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